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77" r:id="rId3"/>
    <p:sldId id="268" r:id="rId4"/>
    <p:sldId id="275" r:id="rId5"/>
    <p:sldId id="262" r:id="rId6"/>
    <p:sldId id="278" r:id="rId7"/>
    <p:sldId id="270" r:id="rId8"/>
    <p:sldId id="27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43"/>
  </p:normalViewPr>
  <p:slideViewPr>
    <p:cSldViewPr snapToGrid="0">
      <p:cViewPr varScale="1">
        <p:scale>
          <a:sx n="84" d="100"/>
          <a:sy n="84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2DC7-86C6-1C82-D3FE-56556DFE9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BCBCA-8D85-7755-EDC0-455FC2532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339-3C38-4404-D0B9-4683DEE2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99C5-FF19-A006-A3B3-2EB82787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6E696-0A9F-37AF-1FC3-1E4CED45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C216-18F9-34AE-5ADA-888442A7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5A00C-84F8-FD08-5305-E07079F11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7BFD2-0DB8-40FA-4F7E-32696C32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63468-DDB6-6A19-650F-9965DC32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EDEF0-71AA-BCF6-1760-880A1C6D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27991-68A9-8A08-0AF9-378AE0BA6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D143F-5846-4B11-B14C-5E14E2BF3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64AB6-63D7-BC8E-256F-08F8D35C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4C3B4-F8AF-7C0E-DD07-F66DF6B7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88B1-7BF7-2F9B-17B3-62E34679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0939-DC95-8CDE-8730-3F433518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42209-3246-CA48-19F2-1127DAA3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DBA5D-C3AE-49FD-353D-B627120E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0F8F2-2F36-5A66-2CC0-594D3CF3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AD947-B7F1-A5E7-0B37-7EF2DB02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0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9C47-6B73-D91F-AA32-06A697BE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56D4F-D9D6-1077-24BD-EE3ACE14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918C-FAC3-5408-B2B4-8C1833F7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87E79-6021-BD89-EE81-1D2BF792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8B058-D3DE-BAFA-EB25-D5B77314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1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5988-B542-107E-B2C3-1FAD4F33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C6D33-247C-2BF2-AEF6-F5C8713C0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E2D56-0B35-6C0C-2AA6-331CB6263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43F86-8C8D-67D1-5B74-D51E6225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E3E3D-797D-EB1A-B3BE-E166969D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C5375-0AC5-C9B4-ED72-0BE33579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4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7E3A-2346-64F4-FE4A-87135C14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B8240-2E46-B8B3-9169-DAFB48337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0E568-9FA8-E57A-8C9B-7B56376CB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CAF47-8276-AFE9-70BD-B5BC8EBB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96E1D-451A-D6B1-5910-9B9158668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E6107-AE1D-FEE0-EE34-FCC7034D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D6D17-56DB-8505-9009-1C626086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B338F-D6D3-ED1E-BE0E-F6D5D75A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3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A301-9116-8309-15BC-F2FD721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04A2D-7ABA-699D-B268-F371A827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D3D1E-18B9-E7C6-890E-DFF4632E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08B95-A130-956F-7BF2-D948E0C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1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200BC-3800-AC9B-F824-C40AE329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6EAA3-D712-8B48-3355-FB296FBC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5F39C-5E9A-165B-E96D-3F69D593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9602-C537-45E2-6A1A-DCA4390C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0F42-1DEB-3292-C537-119F28C83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C22B2-86B7-7999-15A4-7DD7618D0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8CEED-7355-7EB0-DB84-972DED2C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4D27D-E5F4-4F2F-559A-31DAECE8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A3069-A9F2-D658-D81B-8B99D637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8641-60B5-EC00-DC28-C76299CD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1ECB9-4672-7FEC-AF3A-7805F7C14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E0AC9-F1E3-B34E-B7EA-2CEB16C42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4E067-C059-A2EC-1657-E5554F82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EF01A-CAE9-C3E5-C6E6-8D41A3C0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C7154-CD78-97E9-2268-C88A6E66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D2988-5C46-6762-BC15-E93B2CCD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A41F7-9C7F-2B91-FAA3-3B719F62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F7E40-4048-173C-0851-5F8BB9BD5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7B13B-6205-A3BC-C84A-08CD68E00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A6C9E-F6C7-464A-E526-0C320AEBF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9591B-3840-213F-79B3-41ADC421E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2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211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52E9A-1730-DD26-BD40-8C7A0482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67DF97-C55C-4AA2-8638-0151F997375A}"/>
              </a:ext>
            </a:extLst>
          </p:cNvPr>
          <p:cNvSpPr txBox="1"/>
          <p:nvPr/>
        </p:nvSpPr>
        <p:spPr>
          <a:xfrm>
            <a:off x="1696995" y="3013501"/>
            <a:ext cx="8798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Optional: insert video or link</a:t>
            </a:r>
          </a:p>
        </p:txBody>
      </p:sp>
    </p:spTree>
    <p:extLst>
      <p:ext uri="{BB962C8B-B14F-4D97-AF65-F5344CB8AC3E}">
        <p14:creationId xmlns:p14="http://schemas.microsoft.com/office/powerpoint/2010/main" val="19456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DCEB5-B7A3-127D-8696-8544D36D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C0B5B5-C6EE-235E-002A-0D4BC339CD81}"/>
              </a:ext>
            </a:extLst>
          </p:cNvPr>
          <p:cNvSpPr txBox="1"/>
          <p:nvPr/>
        </p:nvSpPr>
        <p:spPr>
          <a:xfrm>
            <a:off x="603739" y="3687542"/>
            <a:ext cx="1132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How do you replenish yourself to ensure that you don’t burn out?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4CE4A-B80F-0453-84F9-F2BB4F8E0E3A}"/>
              </a:ext>
            </a:extLst>
          </p:cNvPr>
          <p:cNvSpPr txBox="1"/>
          <p:nvPr/>
        </p:nvSpPr>
        <p:spPr>
          <a:xfrm>
            <a:off x="603739" y="1956928"/>
            <a:ext cx="1132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What indications of compassion fatigue can you most identify with?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1FD41-78D3-B125-7F59-4771E7B7A365}"/>
              </a:ext>
            </a:extLst>
          </p:cNvPr>
          <p:cNvSpPr txBox="1"/>
          <p:nvPr/>
        </p:nvSpPr>
        <p:spPr>
          <a:xfrm>
            <a:off x="913578" y="503313"/>
            <a:ext cx="1036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8211A"/>
                </a:solidFill>
                <a:latin typeface="Gotham Black" panose="02000604030000020004" pitchFamily="2" charset="0"/>
              </a:rPr>
              <a:t>THOUGHTS &amp; REFLECTIONS</a:t>
            </a:r>
          </a:p>
        </p:txBody>
      </p:sp>
    </p:spTree>
    <p:extLst>
      <p:ext uri="{BB962C8B-B14F-4D97-AF65-F5344CB8AC3E}">
        <p14:creationId xmlns:p14="http://schemas.microsoft.com/office/powerpoint/2010/main" val="1879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02619F-DA67-3529-206E-4554F5518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B21707-4282-B0A2-9349-36258E71187A}"/>
              </a:ext>
            </a:extLst>
          </p:cNvPr>
          <p:cNvSpPr txBox="1"/>
          <p:nvPr/>
        </p:nvSpPr>
        <p:spPr>
          <a:xfrm>
            <a:off x="913578" y="503313"/>
            <a:ext cx="1036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8211A"/>
                </a:solidFill>
                <a:latin typeface="Gotham Black" panose="02000604030000020004" pitchFamily="2" charset="0"/>
              </a:rPr>
              <a:t>GROUP 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ACDDBB-3FED-3848-BD2D-746EF2CCA59A}"/>
              </a:ext>
            </a:extLst>
          </p:cNvPr>
          <p:cNvSpPr txBox="1"/>
          <p:nvPr/>
        </p:nvSpPr>
        <p:spPr>
          <a:xfrm>
            <a:off x="706314" y="1723291"/>
            <a:ext cx="10779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What are some boundaries that you have established to guard your ministry?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C6FF5-C172-1FA1-485E-BB866BC77F01}"/>
              </a:ext>
            </a:extLst>
          </p:cNvPr>
          <p:cNvSpPr txBox="1"/>
          <p:nvPr/>
        </p:nvSpPr>
        <p:spPr>
          <a:xfrm>
            <a:off x="668858" y="3370067"/>
            <a:ext cx="1081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How do you cope with the emotional toll of caring for others?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7E49F-EE00-0517-BD04-B322C84AEA1C}"/>
              </a:ext>
            </a:extLst>
          </p:cNvPr>
          <p:cNvSpPr txBox="1"/>
          <p:nvPr/>
        </p:nvSpPr>
        <p:spPr>
          <a:xfrm>
            <a:off x="706314" y="5016843"/>
            <a:ext cx="10364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Gotham Book" panose="02000603040000020004" pitchFamily="2" charset="77"/>
              </a:rPr>
              <a:t>What are some ways we can support each other?</a:t>
            </a:r>
          </a:p>
        </p:txBody>
      </p:sp>
    </p:spTree>
    <p:extLst>
      <p:ext uri="{BB962C8B-B14F-4D97-AF65-F5344CB8AC3E}">
        <p14:creationId xmlns:p14="http://schemas.microsoft.com/office/powerpoint/2010/main" val="584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17CF6-09A3-1B95-A677-BB95F5E87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E3E2D-8C7A-B1D0-6A14-254E0AD180DF}"/>
              </a:ext>
            </a:extLst>
          </p:cNvPr>
          <p:cNvSpPr txBox="1"/>
          <p:nvPr/>
        </p:nvSpPr>
        <p:spPr>
          <a:xfrm>
            <a:off x="2420815" y="311802"/>
            <a:ext cx="871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otham Black" panose="02000604030000020004" pitchFamily="2" charset="0"/>
              </a:rPr>
              <a:t>BIBLICAL 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48D71-5528-D2C0-2F48-0D0406900BF4}"/>
              </a:ext>
            </a:extLst>
          </p:cNvPr>
          <p:cNvSpPr txBox="1"/>
          <p:nvPr/>
        </p:nvSpPr>
        <p:spPr>
          <a:xfrm>
            <a:off x="2420814" y="1142799"/>
            <a:ext cx="95578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Lord is my strength and my shield; in him my heart trusts, and I am helped; my heart exults, and with my song I give thanks to him. </a:t>
            </a:r>
            <a:r>
              <a:rPr lang="en-US" sz="2800" b="1" dirty="0">
                <a:solidFill>
                  <a:schemeClr val="bg1"/>
                </a:solidFill>
                <a:effectLst/>
                <a:latin typeface="Gotham Medium" panose="02000604030000020004" pitchFamily="2" charset="0"/>
              </a:rPr>
              <a:t>Psalm 28:7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Gotham Medium" panose="02000604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Lord is my shepherd; I shall not want.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makes me lie down in green pastures. He leads me beside still waters.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 restores my soul. He leads me in paths of righteousness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his name's sake. Even though I walk through the valley of the shadow of death,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will fear no evil, for you are with me;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 rod and your staff,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comfort me. You prepare a table before me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 the presence of my enemies; you anoint my head with oil;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 cup overflows. </a:t>
            </a:r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(continued…)</a:t>
            </a:r>
            <a:endParaRPr lang="en-US" sz="2800" b="1" i="1" dirty="0">
              <a:solidFill>
                <a:schemeClr val="bg1"/>
              </a:solidFill>
              <a:effectLst/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FCB993-5CBF-A9F9-4BED-746264608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FC8A-252D-4384-C936-558D2BF608CC}"/>
              </a:ext>
            </a:extLst>
          </p:cNvPr>
          <p:cNvSpPr txBox="1"/>
          <p:nvPr/>
        </p:nvSpPr>
        <p:spPr>
          <a:xfrm>
            <a:off x="2420815" y="311802"/>
            <a:ext cx="871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otham Black" panose="02000604030000020004" pitchFamily="2" charset="0"/>
              </a:rPr>
              <a:t>BIBLICAL 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64EEB-1FFC-13DD-9BF5-6F785056BF81}"/>
              </a:ext>
            </a:extLst>
          </p:cNvPr>
          <p:cNvSpPr txBox="1"/>
          <p:nvPr/>
        </p:nvSpPr>
        <p:spPr>
          <a:xfrm>
            <a:off x="2420815" y="1142598"/>
            <a:ext cx="95578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Surely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goodness and mercy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shall follow me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the days of my life, and I shall dwell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house of the Lord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forever.</a:t>
            </a:r>
            <a:b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Gotham Medium" panose="02000604030000020004" pitchFamily="2" charset="0"/>
              </a:rPr>
              <a:t>Psalm 23 </a:t>
            </a:r>
          </a:p>
          <a:p>
            <a:endParaRPr lang="en-US" sz="2800" b="1" dirty="0">
              <a:solidFill>
                <a:schemeClr val="bg1"/>
              </a:solidFill>
              <a:latin typeface="Gotham Medium" panose="0200060403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 they who wait for the Lord shall renew their strength; they shall mount up with wings like eagles; they shall run and not be weary; they shall walk and not faint. </a:t>
            </a:r>
            <a:r>
              <a:rPr lang="en-US" sz="2800" b="1" dirty="0">
                <a:solidFill>
                  <a:schemeClr val="bg1"/>
                </a:solidFill>
                <a:effectLst/>
                <a:latin typeface="Gotham Medium" panose="02000604030000020004" pitchFamily="2" charset="0"/>
              </a:rPr>
              <a:t>Isaiah 40:31</a:t>
            </a:r>
          </a:p>
          <a:p>
            <a:endParaRPr lang="en-US" sz="2800" b="1" dirty="0">
              <a:solidFill>
                <a:schemeClr val="bg1"/>
              </a:solidFill>
              <a:latin typeface="Gotham Medium" panose="02000604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 to me, all who labor and are heavy laden, and I will give you rest. Take my yoke upon you, and learn from me, for I am gentle and lowly in heart, and you will find rest for your souls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 my yoke is easy, and my burden is light.</a:t>
            </a:r>
            <a:b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Gotham Medium" panose="02000604030000020004" pitchFamily="2" charset="0"/>
              </a:rPr>
              <a:t>Matthew 11:28-30</a:t>
            </a:r>
          </a:p>
        </p:txBody>
      </p:sp>
    </p:spTree>
    <p:extLst>
      <p:ext uri="{BB962C8B-B14F-4D97-AF65-F5344CB8AC3E}">
        <p14:creationId xmlns:p14="http://schemas.microsoft.com/office/powerpoint/2010/main" val="300549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8F428-FD1A-4244-0376-9D0955C0F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425447-23D4-E11A-9991-E2DFA495B070}"/>
              </a:ext>
            </a:extLst>
          </p:cNvPr>
          <p:cNvSpPr txBox="1"/>
          <p:nvPr/>
        </p:nvSpPr>
        <p:spPr>
          <a:xfrm>
            <a:off x="2420815" y="311802"/>
            <a:ext cx="871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otham Black" panose="02000604030000020004" pitchFamily="2" charset="0"/>
              </a:rPr>
              <a:t>BIBLICAL 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9599A-415E-0029-9F06-0B83C1108AD5}"/>
              </a:ext>
            </a:extLst>
          </p:cNvPr>
          <p:cNvSpPr txBox="1"/>
          <p:nvPr/>
        </p:nvSpPr>
        <p:spPr>
          <a:xfrm>
            <a:off x="2573215" y="4824401"/>
            <a:ext cx="9454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Write an “I will statement” and share it with the person next to you.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	“</a:t>
            </a:r>
            <a:r>
              <a:rPr lang="en-US" sz="2800" i="1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This week, I will</a:t>
            </a:r>
            <a:r>
              <a:rPr lang="en-US" sz="2800" i="1" dirty="0">
                <a:solidFill>
                  <a:schemeClr val="bg1"/>
                </a:solidFill>
                <a:latin typeface="Gotham Book" panose="02000603040000020004" pitchFamily="2" charset="77"/>
              </a:rPr>
              <a:t>”:</a:t>
            </a:r>
            <a:endParaRPr lang="en-US" sz="2800" dirty="0">
              <a:solidFill>
                <a:schemeClr val="bg1"/>
              </a:solidFill>
              <a:effectLst/>
              <a:latin typeface="Gotham Book" panose="02000603040000020004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057FA-A37B-E6FE-0FF5-DE65ACF0EF33}"/>
              </a:ext>
            </a:extLst>
          </p:cNvPr>
          <p:cNvSpPr txBox="1"/>
          <p:nvPr/>
        </p:nvSpPr>
        <p:spPr>
          <a:xfrm>
            <a:off x="2573215" y="3588902"/>
            <a:ext cx="945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What will you do this week to practice what you have learned?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C7FB5-CB04-D47E-532B-BDE012E6010A}"/>
              </a:ext>
            </a:extLst>
          </p:cNvPr>
          <p:cNvSpPr txBox="1"/>
          <p:nvPr/>
        </p:nvSpPr>
        <p:spPr>
          <a:xfrm>
            <a:off x="2573215" y="2370988"/>
            <a:ext cx="945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What is God’s Spirit prompting you to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301CE-F23E-E143-870A-BC6263053C65}"/>
              </a:ext>
            </a:extLst>
          </p:cNvPr>
          <p:cNvSpPr txBox="1"/>
          <p:nvPr/>
        </p:nvSpPr>
        <p:spPr>
          <a:xfrm>
            <a:off x="2573215" y="1107629"/>
            <a:ext cx="945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Which verse can you identify with the most? Why?</a:t>
            </a:r>
          </a:p>
        </p:txBody>
      </p:sp>
    </p:spTree>
    <p:extLst>
      <p:ext uri="{BB962C8B-B14F-4D97-AF65-F5344CB8AC3E}">
        <p14:creationId xmlns:p14="http://schemas.microsoft.com/office/powerpoint/2010/main" val="18787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C50D54-F5F1-8EC7-57E6-A26858227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7C263-79CC-9ED4-E5C6-98172DBBE937}"/>
              </a:ext>
            </a:extLst>
          </p:cNvPr>
          <p:cNvSpPr txBox="1"/>
          <p:nvPr/>
        </p:nvSpPr>
        <p:spPr>
          <a:xfrm>
            <a:off x="913578" y="503313"/>
            <a:ext cx="1036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8211A"/>
                </a:solidFill>
                <a:latin typeface="Gotham Black" panose="02000604030000020004" pitchFamily="2" charset="0"/>
              </a:rPr>
              <a:t>HELPFUL HINTS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7EE20-A055-5040-A3B0-8EE513D1CE09}"/>
              </a:ext>
            </a:extLst>
          </p:cNvPr>
          <p:cNvSpPr txBox="1"/>
          <p:nvPr/>
        </p:nvSpPr>
        <p:spPr>
          <a:xfrm>
            <a:off x="913577" y="1551123"/>
            <a:ext cx="10364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3040000020004" pitchFamily="2" charset="77"/>
              </a:rPr>
              <a:t>Having an accountability partner will</a:t>
            </a:r>
          </a:p>
          <a:p>
            <a:pPr algn="ctr"/>
            <a:r>
              <a:rPr lang="en-US" sz="3600" dirty="0">
                <a:latin typeface="Gotham Book" panose="02000603040000020004" pitchFamily="2" charset="77"/>
              </a:rPr>
              <a:t>help in ensuring that you won’t burn 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17A7-97BB-7DE2-A49E-71C290AC70BB}"/>
              </a:ext>
            </a:extLst>
          </p:cNvPr>
          <p:cNvSpPr txBox="1"/>
          <p:nvPr/>
        </p:nvSpPr>
        <p:spPr>
          <a:xfrm>
            <a:off x="295273" y="3113735"/>
            <a:ext cx="11601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3040000020004" pitchFamily="2" charset="77"/>
              </a:rPr>
              <a:t>Care but don’t carry. God loves people more than we ever could. He is more than capable.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10C245-DB05-827F-50BD-29E2385437E5}"/>
              </a:ext>
            </a:extLst>
          </p:cNvPr>
          <p:cNvSpPr txBox="1"/>
          <p:nvPr/>
        </p:nvSpPr>
        <p:spPr>
          <a:xfrm>
            <a:off x="1004601" y="4676347"/>
            <a:ext cx="1018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3040000020004" pitchFamily="2" charset="77"/>
              </a:rPr>
              <a:t>When you care about others' problems</a:t>
            </a:r>
          </a:p>
          <a:p>
            <a:pPr algn="ctr"/>
            <a:r>
              <a:rPr lang="en-US" sz="3600" dirty="0">
                <a:latin typeface="Gotham Book" panose="02000603040000020004" pitchFamily="2" charset="77"/>
              </a:rPr>
              <a:t>more than they do, that’s a problem.</a:t>
            </a:r>
          </a:p>
        </p:txBody>
      </p:sp>
    </p:spTree>
    <p:extLst>
      <p:ext uri="{BB962C8B-B14F-4D97-AF65-F5344CB8AC3E}">
        <p14:creationId xmlns:p14="http://schemas.microsoft.com/office/powerpoint/2010/main" val="13967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5146E-AF68-2EA6-CD92-9F5E4BCF4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459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Gotham Black</vt:lpstr>
      <vt:lpstr>Gotham Book</vt:lpstr>
      <vt:lpstr>Gotham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Arroyo</dc:creator>
  <cp:lastModifiedBy>Barbara Arroyo</cp:lastModifiedBy>
  <cp:revision>15</cp:revision>
  <dcterms:created xsi:type="dcterms:W3CDTF">2025-02-14T20:40:03Z</dcterms:created>
  <dcterms:modified xsi:type="dcterms:W3CDTF">2025-04-15T20:24:21Z</dcterms:modified>
</cp:coreProperties>
</file>